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9:53:56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4241 637 24575,'-8'-7'0,"0"-1"0,-1 1 0,0 1 0,0-1 0,-11-5 0,-15-10 0,-16-13 0,-200-127 0,203 135 0,-1 1 0,-2 3 0,-75-24 0,-9 16 0,83 14 0,-2 3 0,-84-12 0,-112 3 0,110 10 0,-121-4 0,85 4 0,-5 0 0,-79 16 0,-306-5 0,433-11 0,-23-1 0,106 10 0,-95-18 0,90 11 0,-66-4 0,75 13 0,1 1 0,-48 7 0,74-4 0,0 2 0,1 0 0,-1 1 0,1 1 0,0 0 0,0 2 0,-27 15 0,2 2 0,1 2 0,1 2 0,1 2 0,-36 36 0,68-57 0,1 1 0,1 0 0,0 0 0,0 1 0,1-1 0,1 1 0,0 0 0,1 1 0,-3 13 0,-4 12 0,0 9 0,2 0 0,2 0 0,3 1 0,1-1 0,7 68 0,-2 3 0,-5-33 0,-1-41 0,3-1 0,9 75 0,0-82 0,2-1 0,1 0 0,32 61 0,-23-50 0,-13-29 0,10 26 0,3 0 0,1-2 0,30 41 0,-45-74 0,0 0 0,0-1 0,1 0 0,0 0 0,1-1 0,-1 0 0,1 0 0,1-1 0,-1 0 0,12 4 0,14 3 0,57 13 0,-32-9 0,161 44 0,-180-51 0,0-1 0,1-2 0,48 1 0,131-9 0,-96 0 0,292 2 0,236-2 0,-128-47 0,-389 32 0,-42 6 0,0-4 0,161-48 0,-225 53 0,237-92 0,-239 89 0,1-2 0,-2 0 0,0-3 0,-1 0 0,0-1 0,41-43 0,-53 46 0,-2 0 0,0-1 0,-1-1 0,17-36 0,26-83 0,-32 76 0,-13 39-81,14-33-176,-3-1 0,-2-1 0,-2-1 1,9-75-1,-23 106-6569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9:54:09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9:54:32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09:56:02.6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3680 306 24575,'0'-2'0,"0"1"0,0 0 0,-1-1 0,1 1 0,0 0 0,-1-1 0,1 1 0,-1 0 0,0-1 0,0 1 0,1 0 0,-1 0 0,0 0 0,0 0 0,0 0 0,0 0 0,0 0 0,0 0 0,0 0 0,-1 0 0,1 0 0,0 1 0,0-1 0,-2 0 0,-38-13 0,28 11 0,-111-28 0,-244-28 0,47 11 0,41 13 0,187 27 0,-154-33 0,187 28 0,1 2 0,-106-4 0,-123 16 0,118 2 0,-37-5 0,-218 4 0,393 0 0,0 2 0,0 1 0,1 1 0,-1 2 0,2 0 0,-1 3 0,1 0 0,1 2 0,0 1 0,1 2 0,-47 33 0,34-17 0,-2-3 0,-1-1 0,-1-2 0,-51 20 0,89-43 0,-4 1 0,0 0 0,0 1 0,0 1 0,-18 12 0,25-15 0,1 0 0,0 0 0,1 0 0,-1 0 0,1 1 0,-1-1 0,1 1 0,0-1 0,0 1 0,0 0 0,1 0 0,-1 0 0,1 0 0,0 0 0,0 0 0,1 0 0,-1 7 0,0-1 0,0 0 0,1 1 0,0-1 0,1 0 0,0 0 0,1 0 0,0 0 0,5 15 0,-4-19 0,0 1 0,1-1 0,0 0 0,0 1 0,0-2 0,0 1 0,1 0 0,0-1 0,1 0 0,-1 0 0,1-1 0,10 7 0,31 17 0,1-2 0,1-3 0,1-1 0,1-3 0,79 19 0,-25-15 0,193 17 0,374-35 0,-454-16 0,102-3 0,-102 16 0,382-4 0,-522-1 0,81-14 0,-139 12 0,0-1 0,-1-1 0,1-1 0,-2-1 0,1 0 0,22-16 0,52-25 0,190-72 0,-271 116-76,0 0 1,0-1-1,0 0 0,-1-1 0,0 0 0,-1-1 0,0 0 0,0-1 1,-1 0-1,0 0 0,-1-1 0,0 0 0,-1-1 0,0 1 1,-1-1-1,0-1 0,4-13 0,-3 0-6750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068FA7-557F-D237-0FB1-F8111AA3E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5C12EE0-0CAA-FF10-C19D-98DF0C032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E7CF36-4A04-88B7-47A3-1DFBF6A0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C0482D-BFA3-19E9-BD28-972198D4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D10882-E29C-E875-5DBF-F983A859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73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2949E2-1047-2D07-D47C-8C1251EB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3CAA669-077F-ECD8-AE15-4149B19EA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A8CD5E-385A-9442-7EA4-A0D6417D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46025E-E2EC-A260-3DB0-80837808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820307-B60C-9CBF-6FD3-D1F733F3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7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2016494-CF2A-4AA4-FDCD-D9A492022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298BD61-5F16-EE34-7331-701B0BE02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12FCE0-6880-973D-858C-9192226E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DCDF2D-960C-2274-99D8-EE545AA3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9B650E-144C-FE88-566D-E31BAC9B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4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D5F340-13F1-6673-8E11-F14329D0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7A4CB9-8ED0-C669-B40C-C315BF24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764AE2-5570-8AED-73EE-05812E0D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71830D-D87E-C710-F0D9-B8A606C0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B25CFA-1A77-410B-694A-2D28A491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F0368-B60C-716D-AEFB-B9E89D28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4A7FD1D-8FE6-0558-8656-088D964CA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16E4EA-627D-7E61-FC71-13FF7CC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6D8983B-2B2E-A81C-4507-87C09F85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FBD301-C697-807A-DE6E-B9B570DF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0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E3EA3E-AE1D-5766-B113-7A926169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DDCFA3-5060-F129-DC06-A3C1C16FA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C49E2A2-F182-D88E-62F9-CD7DA15DA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94DD125-A31D-48F0-A6A5-F755AF00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EE6739-DF7F-117A-D399-3160143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4B4433F-BEC5-9F27-7425-EEDCD634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1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27F12-FE88-46C0-075E-46B94174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7C5910F-72EC-41FA-9B08-F3956B9A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8C76397-97E0-C228-CC3A-A39BB3E55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8D4B604-7970-B73B-20FB-0C2D7E251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DAF9FA-97FB-6863-29A8-E1974A8D4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12958AB-8112-863C-5049-DBF96568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1B3467-B246-1706-7C90-63C519F9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7324AD5-2130-444E-7447-7404035A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3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B3E845-42C7-72F0-DDC0-7D2CA562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C0CF15F-00A3-5060-1496-B84032A2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C9A1E59-BE6F-4F16-FF8D-7FFF8B06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392665E-94AF-5624-FA84-F2175D3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1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4C93D23-C3F3-037A-B0C5-FFEC874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B4D3A46-CB65-0FA3-1651-3E6D4F14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51BBECD-FF39-F8DB-ACA9-F27CC0B1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1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D7AE64-FD1D-FEB9-A772-8C23E0B4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6FA461-5797-63AE-0E5D-753F3974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172DC5-ECAA-A35D-F83F-BECAEAF5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79A7F6-BAE5-5D72-2136-D15E3AAB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695DA8E-84D1-97EA-634C-6B52C203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AC184D-9F35-CD7C-5D15-2FABA147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FBE988-4BA0-79A3-EC66-FD8F710E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F796E42-F607-5BEC-7D12-0E4BE5106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872DF0-0E80-15C8-0306-FF1B7EEC2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483FE4B-0CB3-6764-601A-DC290BA1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DC86CED-B90F-37C9-934A-D43F5B74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6A73B3-3016-7842-0EB7-BCBE19F2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5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0C5130D-CF00-F61F-0FEE-BF521872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431E40-985C-0BDF-337A-6D4AC8BEC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6FE135-2A41-E24C-8A7F-CEF91321C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2B6D9-6060-4E22-8E63-EC011C8F00F6}" type="datetimeFigureOut">
              <a:rPr lang="hu-HU" smtClean="0"/>
              <a:t>2025. 02. 05.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077B75-052A-8A7D-D8CD-5D19E46FF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B98DB0-4F87-65BF-64B2-F4BE42653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7A075-816F-42C2-BEE6-E7BCF17BA6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4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g"/><Relationship Id="rId7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vh.allamkincstar.gov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vh.allamkincstar.gov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vh.allamkincstar.gov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segleader.hu/" TargetMode="External"/><Relationship Id="rId2" Type="http://schemas.openxmlformats.org/officeDocument/2006/relationships/hyperlink" Target="mailto:info@orsegleader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CDF1C4-A291-31DC-2595-BDACB0813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470" y="3635265"/>
            <a:ext cx="10640754" cy="775845"/>
          </a:xfrm>
        </p:spPr>
        <p:txBody>
          <a:bodyPr anchor="b">
            <a:normAutofit fontScale="90000"/>
          </a:bodyPr>
          <a:lstStyle/>
          <a:p>
            <a:r>
              <a:rPr lang="hu-HU" sz="4000" dirty="0">
                <a:solidFill>
                  <a:schemeClr val="tx2"/>
                </a:solidFill>
              </a:rPr>
              <a:t>LEADER pályázati lehetőségek 2023-2027</a:t>
            </a:r>
            <a:br>
              <a:rPr lang="hu-HU" sz="4000" dirty="0">
                <a:solidFill>
                  <a:schemeClr val="tx2"/>
                </a:solidFill>
              </a:rPr>
            </a:br>
            <a:r>
              <a:rPr lang="hu-HU" sz="4000" dirty="0">
                <a:solidFill>
                  <a:schemeClr val="tx2"/>
                </a:solidFill>
              </a:rPr>
              <a:t>Őrség Határok Nélkül LEADER HACS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E0364C-07A6-B83B-8E48-DE0648DF8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395" y="4762078"/>
            <a:ext cx="9163757" cy="450447"/>
          </a:xfrm>
        </p:spPr>
        <p:txBody>
          <a:bodyPr anchor="ctr">
            <a:noAutofit/>
          </a:bodyPr>
          <a:lstStyle/>
          <a:p>
            <a:r>
              <a:rPr lang="hu-HU" sz="4400" b="1" dirty="0">
                <a:solidFill>
                  <a:schemeClr val="tx2"/>
                </a:solidFill>
              </a:rPr>
              <a:t>HELYI GAZDASÁGFEJLESZTÉS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04AF73-8229-FEB3-799F-7576F00C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650" y="320231"/>
            <a:ext cx="6035248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Kép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0157F6E6-ECDC-8359-D1DA-7F894AD64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5726586"/>
            <a:ext cx="3312156" cy="9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C0DC0F-2D7D-5D3C-35C9-AD67707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Főbb műszaki elvásárok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C5CAAB-F21A-0438-F5B4-044D7EF7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192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Minden beszerzésre kerülő eszköz/szolgáltatás esetében </a:t>
            </a:r>
            <a:r>
              <a:rPr lang="hu-HU" b="1" u="sng" dirty="0"/>
              <a:t>3 egymástól és a pályázótól is független árajánlat benyújtása </a:t>
            </a:r>
            <a:r>
              <a:rPr lang="hu-HU" dirty="0"/>
              <a:t>szükséges a piaci ár igazolása céljából -  </a:t>
            </a:r>
            <a:r>
              <a:rPr lang="hu-HU" b="1" dirty="0"/>
              <a:t>az árajánlatnak szigorú formai és tartalmi követelményei vannak!(érvényességi idő, műszaki paraméterek, aláírás, bélyegző stb.)</a:t>
            </a:r>
          </a:p>
          <a:p>
            <a:r>
              <a:rPr lang="hu-HU" b="1" u="sng" dirty="0"/>
              <a:t>Használt eszközök </a:t>
            </a:r>
            <a:r>
              <a:rPr lang="hu-HU" dirty="0"/>
              <a:t>beszerzése nem támogatott</a:t>
            </a:r>
          </a:p>
          <a:p>
            <a:r>
              <a:rPr lang="hu-HU" dirty="0"/>
              <a:t>A pályázat benyújtásának feltétele </a:t>
            </a:r>
            <a:r>
              <a:rPr lang="hu-HU" b="1" u="sng" dirty="0"/>
              <a:t>LEADER HACS igazolás </a:t>
            </a:r>
            <a:r>
              <a:rPr lang="hu-HU" dirty="0"/>
              <a:t>a művelet támogathatóságáról </a:t>
            </a:r>
            <a:r>
              <a:rPr lang="hu-HU" u="sng" dirty="0"/>
              <a:t>(nem </a:t>
            </a:r>
            <a:r>
              <a:rPr lang="hu-HU" u="sng" dirty="0" err="1"/>
              <a:t>hiánypótoltatható</a:t>
            </a:r>
            <a:r>
              <a:rPr lang="hu-HU" u="sng" dirty="0"/>
              <a:t>) </a:t>
            </a:r>
          </a:p>
          <a:p>
            <a:r>
              <a:rPr lang="hu-HU" dirty="0"/>
              <a:t>A felhívás keretében új vállalkozások indítása is támogatható, azonban az </a:t>
            </a:r>
            <a:r>
              <a:rPr lang="hu-HU" b="1" u="sng" dirty="0"/>
              <a:t>első kifizetési kérelem benyújtásáig vállalkozóvá kell válnia </a:t>
            </a:r>
            <a:r>
              <a:rPr lang="hu-HU" dirty="0"/>
              <a:t>a Kedvezményezettnek és az erről szóló igazolást csatolni kell a kifizetési kérelemhez</a:t>
            </a:r>
          </a:p>
          <a:p>
            <a:r>
              <a:rPr lang="hu-HU" dirty="0"/>
              <a:t>NEM ELVÁRÁS ÚJ MUNKAHELY LÉTREHOZÁSA, ÉRTÉKELÉSI SZEMPONTOK KÖZÖTT SEM SZEREPEL!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E9C098-42C2-0DB1-B65E-5DED67EC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55A3BF52-6715-2A18-ED7F-B770683C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F7E45D-AA2F-2AE1-3C46-26E60EAB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Bírálat, értékelési szempontok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CC61E9-E66F-33AB-4791-EAB1A3243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b="1" dirty="0"/>
              <a:t>A támogatási kérelmek formai és tartalmi ellenőrzését</a:t>
            </a:r>
            <a:r>
              <a:rPr lang="hu-HU" dirty="0"/>
              <a:t>, </a:t>
            </a:r>
            <a:r>
              <a:rPr lang="hu-HU" b="1" dirty="0"/>
              <a:t>hiánypótoltatását</a:t>
            </a:r>
            <a:r>
              <a:rPr lang="hu-HU" dirty="0"/>
              <a:t> az Őrség Határok Nélkül LEADER Munkaszervezete végzi. </a:t>
            </a:r>
          </a:p>
          <a:p>
            <a:pPr algn="just"/>
            <a:r>
              <a:rPr lang="hu-HU" dirty="0"/>
              <a:t>A </a:t>
            </a:r>
            <a:r>
              <a:rPr lang="hu-HU" dirty="0" err="1"/>
              <a:t>formailag</a:t>
            </a:r>
            <a:r>
              <a:rPr lang="hu-HU" dirty="0"/>
              <a:t> és </a:t>
            </a:r>
            <a:r>
              <a:rPr lang="hu-HU" dirty="0" err="1"/>
              <a:t>tartalmilag</a:t>
            </a:r>
            <a:r>
              <a:rPr lang="hu-HU" dirty="0"/>
              <a:t> megfelelő kérelmeket a Munkaszervezet a Helyi Bíráló Bizottság elé terjeszti, akik támogató vagy elutasító döntést hoznak</a:t>
            </a:r>
          </a:p>
          <a:p>
            <a:r>
              <a:rPr lang="hu-HU" u="sng" dirty="0"/>
              <a:t>Az értékelés szempontjai: </a:t>
            </a:r>
          </a:p>
          <a:p>
            <a:pPr lvl="1"/>
            <a:r>
              <a:rPr lang="hu-HU" dirty="0"/>
              <a:t>Projektterv (80 pont!!!)</a:t>
            </a:r>
          </a:p>
          <a:p>
            <a:pPr lvl="1"/>
            <a:r>
              <a:rPr lang="hu-HU" dirty="0"/>
              <a:t>Demográfiai tényezők </a:t>
            </a:r>
          </a:p>
          <a:p>
            <a:pPr lvl="1"/>
            <a:r>
              <a:rPr lang="hu-HU" dirty="0"/>
              <a:t>HACS fórum részvétel (15 pont!)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EU-s előírás szerint az a pályázat ami nem éri el az 50 pontot automatikusan elutasításra kerül, de a Helyi Bíráló Bizottság a minimális támogatási ponthatárként ennél magasabb pontszámot is megszabhat a minőségi projektek támogatása érdekében!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CCBE68-47CB-2420-F202-77AF68A0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7AD92A00-7933-4611-5CA4-9305A4C7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2357DF-B757-D7D4-C1E5-9E7C9271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950"/>
            <a:ext cx="10515600" cy="566738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LEADER HOZZÁADOTT ÉRTÉK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688AFA-8B34-EFC7-76AB-E52B7B70C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2023-2027-es fejlesztési időszak új, bírálatot befolyásoló eleme a pályázatok LEADER hozzáadott értékének a vizsgálata</a:t>
            </a:r>
          </a:p>
          <a:p>
            <a:r>
              <a:rPr lang="hu-HU" dirty="0"/>
              <a:t>A pályázati felhívás mellékletét képezi a LEADER hozzáadott érték leírásának útmutatója</a:t>
            </a:r>
          </a:p>
          <a:p>
            <a:r>
              <a:rPr lang="hu-HU" dirty="0"/>
              <a:t>A LEADER hozzáadott érték alátámasztását a pályázónak a támogatási kérelemben kell bemutatnia</a:t>
            </a:r>
          </a:p>
          <a:p>
            <a:r>
              <a:rPr lang="hu-HU" dirty="0"/>
              <a:t>HACS konzultáció keretében segítséget nyújtunk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8D3FAE-55B1-A9FE-7DE4-D26C039F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D1BF5E35-093F-E4BC-A601-5606D49A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ADCAB2-3600-21A5-09FC-E54571CE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75"/>
            <a:ext cx="10515600" cy="55721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Csatolandó mellékletek köre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B6DE62-FEB3-A743-2FEA-3F3C613A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2187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3 árajánlat</a:t>
            </a:r>
          </a:p>
          <a:p>
            <a:r>
              <a:rPr lang="hu-HU" dirty="0"/>
              <a:t>Projektterv és az ahhoz kapcsolódó igazoló dokumentumok amennyiben releváns</a:t>
            </a:r>
          </a:p>
          <a:p>
            <a:r>
              <a:rPr lang="hu-HU" dirty="0"/>
              <a:t>8 db fotó a projekt </a:t>
            </a:r>
            <a:r>
              <a:rPr lang="hu-HU" dirty="0" err="1"/>
              <a:t>megkezdettség</a:t>
            </a:r>
            <a:r>
              <a:rPr lang="hu-HU" dirty="0"/>
              <a:t> igazolásáról</a:t>
            </a:r>
          </a:p>
          <a:p>
            <a:r>
              <a:rPr lang="hu-HU" dirty="0"/>
              <a:t>Eszközök tárolási helyére vonatkozó tárolási igazolás, amennyiben nem saját tulajdonú ingatlanban történik, akkor tulajdonosi hozzájárulás</a:t>
            </a:r>
          </a:p>
          <a:p>
            <a:r>
              <a:rPr lang="hu-HU" dirty="0"/>
              <a:t>Őstermelő, magánszemély esetén lakcímet, tartózkodási helyet igazoló dokumentum</a:t>
            </a:r>
          </a:p>
          <a:p>
            <a:r>
              <a:rPr lang="hu-HU" dirty="0"/>
              <a:t>LEADER HACS igazolás, átláthatósági nyilatkozat – </a:t>
            </a:r>
            <a:r>
              <a:rPr lang="hu-HU" b="1" dirty="0">
                <a:solidFill>
                  <a:srgbClr val="FF0000"/>
                </a:solidFill>
              </a:rPr>
              <a:t>nem </a:t>
            </a:r>
            <a:r>
              <a:rPr lang="hu-HU" b="1" dirty="0" err="1">
                <a:solidFill>
                  <a:srgbClr val="FF0000"/>
                </a:solidFill>
              </a:rPr>
              <a:t>hiánypótoltatható</a:t>
            </a:r>
            <a:r>
              <a:rPr lang="hu-HU" b="1" dirty="0">
                <a:solidFill>
                  <a:srgbClr val="FF0000"/>
                </a:solidFill>
              </a:rPr>
              <a:t>!</a:t>
            </a:r>
          </a:p>
          <a:p>
            <a:r>
              <a:rPr lang="hu-HU" dirty="0" err="1"/>
              <a:t>Arachne</a:t>
            </a:r>
            <a:r>
              <a:rPr lang="hu-HU" dirty="0"/>
              <a:t> adatokra vonatkozó igazolás – formanyomtatvány alapján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Arachne</a:t>
            </a:r>
            <a:r>
              <a:rPr lang="hu-HU" dirty="0"/>
              <a:t> az Európai Bizottság kockázatértékelő eszköze, amely a megküldött adatok alapján eredményes ki tudja szűrni a legkockázatosabb projekteket, szerződéseket, vállalkozókat, pályázókat. (pl. kapcsolt vállalkozások stb.)  A kockázatszámítás eredményeit az Irányító Hatóság kizárólag irányító hatósági ellenőrzés céljából használják fel és meghatározott szűk kör dolgozza fel szigorú titoktartás mellett.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24D53-FACA-CC28-5509-F1DCFD97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1E6B6EC6-8A21-A3E4-FB1A-DFFD0B7C6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23E164-BBBC-E925-06A9-E6AE3374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Benyújtási határidők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AC9E5D-FCB6-3F42-65B0-2AE5ACB8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335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 smtClean="0"/>
              <a:t>1</a:t>
            </a:r>
            <a:r>
              <a:rPr lang="hu-HU" u="sng" dirty="0"/>
              <a:t>. benyújtási időszak: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2025. március 19. – 2025. április 1.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2025. április 9. – 2025. április 22.</a:t>
            </a:r>
          </a:p>
          <a:p>
            <a:pPr marL="0" indent="0">
              <a:buNone/>
            </a:pPr>
            <a:r>
              <a:rPr lang="hu-HU" b="1" dirty="0"/>
              <a:t>Amennyiben nem merül ki a forráskeret az 1. benyújtási időszakban, akkor:</a:t>
            </a:r>
          </a:p>
          <a:p>
            <a:r>
              <a:rPr lang="hu-HU" u="sng" dirty="0"/>
              <a:t>2. benyújtási időszak: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2025. augusztus 27. -  2025. szeptember 9. 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2025. szeptember 17. – 2025. szeptember 30.</a:t>
            </a:r>
          </a:p>
          <a:p>
            <a:pPr lvl="1"/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TÖBB TÁMOGÁSI KÉRELEM ELTÉRŐ BENYÚJTÁSI SZAKASZOKBAN IS BENYÚJTHATÓ </a:t>
            </a:r>
            <a:r>
              <a:rPr lang="hu-HU" b="1" u="sng" dirty="0" smtClean="0"/>
              <a:t>AZ ÖSSZES IGÉNYELHETŐ MAXIMÁLIS TÁMOGATÁS MÉRTÉKÉIG</a:t>
            </a:r>
            <a:endParaRPr lang="hu-HU" b="1" u="sng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850CAE-4216-3355-F1CD-2B81A04C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0DE00DB1-3EBE-B4DB-3C50-742D91E27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3A9D1E-99B7-AA15-3A4D-F80EC1BF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Jogszabályi környezet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FBDB9A-E57D-BF6D-4484-196B2AE8A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/>
          </a:p>
          <a:p>
            <a:pPr algn="ctr"/>
            <a:r>
              <a:rPr lang="hu-HU"/>
              <a:t>A </a:t>
            </a:r>
            <a:r>
              <a:rPr lang="hu-HU" dirty="0"/>
              <a:t>felhívás mellett fontos eljárásrend az ÁÚF (Általános Útmutató Feltételek)</a:t>
            </a:r>
          </a:p>
          <a:p>
            <a:pPr algn="ctr"/>
            <a:r>
              <a:rPr lang="hu-HU" dirty="0"/>
              <a:t>Amit a felhívás nem szabályoz azt az ÁÚF tartalmazza!!!</a:t>
            </a:r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dirty="0"/>
              <a:t>Elérhetősége: https://kap.gov.hu/auf</a:t>
            </a:r>
          </a:p>
          <a:p>
            <a:pPr algn="ctr"/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925C71-5620-4809-518C-4D98D253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9CBB0F45-ABB9-A7DA-DC08-C46156974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67791B-24B2-7935-24F8-F29793B3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Információk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6CE8F7-0B2C-36CF-E6ED-C9178FE08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Pályázati felhívás és mellékleteinek elérhetősége:     </a:t>
            </a:r>
          </a:p>
          <a:p>
            <a:pPr marL="0" indent="0">
              <a:buNone/>
            </a:pPr>
            <a:r>
              <a:rPr lang="hu-HU" b="1" dirty="0"/>
              <a:t>                                            </a:t>
            </a:r>
            <a:r>
              <a:rPr lang="hu-HU" b="1" dirty="0">
                <a:solidFill>
                  <a:srgbClr val="FF0000"/>
                </a:solidFill>
              </a:rPr>
              <a:t>www.kap.gov.hu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E3F97F-8190-5C4A-6299-7B46DE9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D409AF28-127D-E8FA-A604-9F2F75E46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B956E90-7EC0-08B0-8E3C-918E9A204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77" y="2887090"/>
            <a:ext cx="6601297" cy="37132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Szabadkéz 7">
                <a:extLst>
                  <a:ext uri="{FF2B5EF4-FFF2-40B4-BE49-F238E27FC236}">
                    <a16:creationId xmlns:a16="http://schemas.microsoft.com/office/drawing/2014/main" id="{7D412196-437E-3B80-E706-B34E6F5F5528}"/>
                  </a:ext>
                </a:extLst>
              </p14:cNvPr>
              <p14:cNvContentPartPr/>
              <p14:nvPr/>
            </p14:nvContentPartPr>
            <p14:xfrm>
              <a:off x="6191844" y="4562813"/>
              <a:ext cx="1536840" cy="669600"/>
            </p14:xfrm>
          </p:contentPart>
        </mc:Choice>
        <mc:Fallback xmlns="">
          <p:pic>
            <p:nvPicPr>
              <p:cNvPr id="8" name="Szabadkéz 7">
                <a:extLst>
                  <a:ext uri="{FF2B5EF4-FFF2-40B4-BE49-F238E27FC236}">
                    <a16:creationId xmlns:a16="http://schemas.microsoft.com/office/drawing/2014/main" id="{7D412196-437E-3B80-E706-B34E6F5F55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5724" y="4556693"/>
                <a:ext cx="154908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971CC006-F0D3-729C-227F-A12CB2671F06}"/>
                  </a:ext>
                </a:extLst>
              </p14:cNvPr>
              <p14:cNvContentPartPr/>
              <p14:nvPr/>
            </p14:nvContentPartPr>
            <p14:xfrm>
              <a:off x="1171320" y="780825"/>
              <a:ext cx="360" cy="36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971CC006-F0D3-729C-227F-A12CB2671F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200" y="774705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77639BE5-7828-268E-8DBE-E6F12A05BEB4}"/>
                  </a:ext>
                </a:extLst>
              </p14:cNvPr>
              <p14:cNvContentPartPr/>
              <p14:nvPr/>
            </p14:nvContentPartPr>
            <p14:xfrm>
              <a:off x="428280" y="409305"/>
              <a:ext cx="360" cy="36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77639BE5-7828-268E-8DBE-E6F12A05BE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160" y="403185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4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E85F6-10B1-B302-4829-DC57E43B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Információk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D8FF1CB-20BC-89DC-403B-D604A0D41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43" y="1825624"/>
            <a:ext cx="8415713" cy="4733839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0040847-6588-ED4B-13B8-63E426A0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28998203-2AA6-B64A-5E8D-2A86EC0F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Szabadkéz 9">
                <a:extLst>
                  <a:ext uri="{FF2B5EF4-FFF2-40B4-BE49-F238E27FC236}">
                    <a16:creationId xmlns:a16="http://schemas.microsoft.com/office/drawing/2014/main" id="{E8BD5C33-5AE8-A11B-7489-11C7AC126A99}"/>
                  </a:ext>
                </a:extLst>
              </p14:cNvPr>
              <p14:cNvContentPartPr/>
              <p14:nvPr/>
            </p14:nvContentPartPr>
            <p14:xfrm>
              <a:off x="4405884" y="3462950"/>
              <a:ext cx="1380960" cy="300240"/>
            </p14:xfrm>
          </p:contentPart>
        </mc:Choice>
        <mc:Fallback xmlns="">
          <p:pic>
            <p:nvPicPr>
              <p:cNvPr id="10" name="Szabadkéz 9">
                <a:extLst>
                  <a:ext uri="{FF2B5EF4-FFF2-40B4-BE49-F238E27FC236}">
                    <a16:creationId xmlns:a16="http://schemas.microsoft.com/office/drawing/2014/main" id="{E8BD5C33-5AE8-A11B-7489-11C7AC126A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9764" y="3456830"/>
                <a:ext cx="139320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48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9983AD-BCA1-8E1A-1125-A11A3765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Információk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55EEFBD-8273-1948-EBC5-7702528B1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524" y="1825624"/>
            <a:ext cx="8765332" cy="4930499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472E06D-16D3-7379-2CCE-CD5A06A1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87FA5A49-8DDB-011F-A33B-F0998BFC7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3E8FBE-2F1D-BA31-398A-060FFF23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Benyújtó felület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C222E9-C6BB-3C01-FEC2-A4C5ABDD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Elektronikus úton történő benyújtás!   </a:t>
            </a:r>
            <a:r>
              <a:rPr lang="hu-HU" dirty="0">
                <a:hlinkClick r:id="rId2"/>
              </a:rPr>
              <a:t>www.mvh.allamkincstar.gov.hu</a:t>
            </a:r>
            <a:r>
              <a:rPr lang="hu-HU" dirty="0"/>
              <a:t> oldal </a:t>
            </a:r>
            <a:r>
              <a:rPr lang="hu-HU" b="1" dirty="0">
                <a:solidFill>
                  <a:srgbClr val="FF0000"/>
                </a:solidFill>
              </a:rPr>
              <a:t>E-ügyintézés alkalmazás </a:t>
            </a:r>
            <a:r>
              <a:rPr lang="hu-HU" dirty="0"/>
              <a:t>keretében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AAC56A-2DC4-047F-B840-1E2E8946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23C84DD6-F445-042D-E60B-B8E16ED89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5F5E2D4-A906-6224-7B95-2DF356DBE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580" y="3050651"/>
            <a:ext cx="6599787" cy="37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3365EE-D17D-2BCA-4133-AE59EAC1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939" y="-3044028"/>
            <a:ext cx="2850713" cy="12461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F3FCA165-39BF-45E1-0C99-5C8351198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08" y="257175"/>
            <a:ext cx="2640567" cy="795691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F4EA5C1-75C9-2761-801C-79F751EB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281"/>
            <a:ext cx="2466975" cy="115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A79DB6D-EFE4-745B-9859-DEE2EB454048}"/>
              </a:ext>
            </a:extLst>
          </p:cNvPr>
          <p:cNvSpPr txBox="1"/>
          <p:nvPr/>
        </p:nvSpPr>
        <p:spPr>
          <a:xfrm>
            <a:off x="466725" y="1419225"/>
            <a:ext cx="110680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FEJLESZTÉSI IDŐSZAK (2023-2027) általános információk:</a:t>
            </a:r>
          </a:p>
          <a:p>
            <a:endParaRPr lang="hu-HU" b="1" dirty="0"/>
          </a:p>
          <a:p>
            <a:r>
              <a:rPr lang="hu-HU" b="1" dirty="0"/>
              <a:t>-</a:t>
            </a:r>
            <a:r>
              <a:rPr lang="hu-HU" dirty="0"/>
              <a:t>Vidékfejlesztési Program </a:t>
            </a:r>
            <a:r>
              <a:rPr lang="hu-HU" b="1" u="sng" dirty="0"/>
              <a:t>helyett Közös Agrárpolitika Stratégiai Terv</a:t>
            </a:r>
            <a:r>
              <a:rPr lang="hu-HU" dirty="0"/>
              <a:t>, röviden: KAP ST</a:t>
            </a:r>
          </a:p>
          <a:p>
            <a:endParaRPr lang="hu-HU" dirty="0"/>
          </a:p>
          <a:p>
            <a:r>
              <a:rPr lang="hu-HU" u="sng" dirty="0"/>
              <a:t>Támogatásban résztvevő szervezetek: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Irányító Hatóság:      </a:t>
            </a:r>
            <a:r>
              <a:rPr lang="hu-HU" b="1" dirty="0" smtClean="0"/>
              <a:t>                AGRÁRMINISZTÉRIUM</a:t>
            </a:r>
            <a:endParaRPr lang="hu-HU" b="1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r>
              <a:rPr lang="hu-HU" b="1" dirty="0"/>
              <a:t>Közreműködő szervezet: </a:t>
            </a:r>
          </a:p>
          <a:p>
            <a:pPr marL="742950" lvl="1" indent="-285750">
              <a:buFontTx/>
              <a:buChar char="-"/>
            </a:pPr>
            <a:r>
              <a:rPr lang="hu-HU" i="1" dirty="0"/>
              <a:t>Támogatási kérelmek bírálata, változásbejelentések ügyintézése, előzetes helyszíni szemlék </a:t>
            </a:r>
            <a:r>
              <a:rPr lang="hu-HU" i="1" dirty="0" smtClean="0"/>
              <a:t>végrehajtása</a:t>
            </a:r>
            <a:r>
              <a:rPr lang="hu-HU" dirty="0" smtClean="0"/>
              <a:t>     </a:t>
            </a:r>
            <a:r>
              <a:rPr lang="hu-HU" b="1" dirty="0" smtClean="0"/>
              <a:t>ŐRSÉG HATÁROK NÉLKÜL LEADER </a:t>
            </a:r>
            <a:r>
              <a:rPr lang="hu-HU" b="1" dirty="0"/>
              <a:t>HACS</a:t>
            </a:r>
          </a:p>
          <a:p>
            <a:pPr marL="742950" lvl="1" indent="-285750">
              <a:buFontTx/>
              <a:buChar char="-"/>
            </a:pPr>
            <a:endParaRPr lang="hu-HU" dirty="0"/>
          </a:p>
          <a:p>
            <a:pPr marL="742950" lvl="1" indent="-285750">
              <a:buFontTx/>
              <a:buChar char="-"/>
            </a:pPr>
            <a:r>
              <a:rPr lang="hu-HU" i="1" dirty="0"/>
              <a:t>Kifizetési kérelmek ügyintézése, helyszíni ellenőrzések</a:t>
            </a:r>
            <a:r>
              <a:rPr lang="hu-HU" dirty="0"/>
              <a:t>:       </a:t>
            </a:r>
            <a:endParaRPr lang="hu-HU" dirty="0" smtClean="0"/>
          </a:p>
          <a:p>
            <a:pPr lvl="1"/>
            <a:r>
              <a:rPr lang="hu-HU" dirty="0"/>
              <a:t> </a:t>
            </a:r>
            <a:r>
              <a:rPr lang="hu-HU" dirty="0" smtClean="0"/>
              <a:t>                                      </a:t>
            </a:r>
            <a:r>
              <a:rPr lang="hu-HU" b="1" dirty="0" smtClean="0"/>
              <a:t>VAS MEGYEI KORMÁNYHIVATAL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b="1" dirty="0"/>
              <a:t>Kifizető ügynökség: </a:t>
            </a:r>
            <a:r>
              <a:rPr lang="hu-HU" b="1" dirty="0"/>
              <a:t> </a:t>
            </a:r>
            <a:r>
              <a:rPr lang="hu-HU" b="1" dirty="0" smtClean="0"/>
              <a:t>                   MAGYAR ÁLLAMKINCSTÁR</a:t>
            </a:r>
            <a:endParaRPr lang="hu-HU" b="1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u="sng" dirty="0" smtClean="0"/>
              <a:t>Egyéb változások</a:t>
            </a:r>
            <a:r>
              <a:rPr lang="hu-HU" dirty="0" smtClean="0"/>
              <a:t>: </a:t>
            </a:r>
            <a:r>
              <a:rPr lang="hu-HU" dirty="0"/>
              <a:t>KAP ST, LEADER </a:t>
            </a:r>
            <a:r>
              <a:rPr lang="hu-HU" dirty="0" smtClean="0"/>
              <a:t>logó, benyújtási eljárásrend</a:t>
            </a:r>
            <a:endParaRPr lang="hu-HU" dirty="0"/>
          </a:p>
          <a:p>
            <a:endParaRPr lang="hu-HU" dirty="0"/>
          </a:p>
          <a:p>
            <a:pPr algn="ctr"/>
            <a:endParaRPr lang="hu-HU" b="1" dirty="0"/>
          </a:p>
          <a:p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2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4B76FA-D38B-B6F7-661A-4D3F2089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75"/>
            <a:ext cx="10515600" cy="557213"/>
          </a:xfrm>
        </p:spPr>
        <p:txBody>
          <a:bodyPr>
            <a:noAutofit/>
          </a:bodyPr>
          <a:lstStyle/>
          <a:p>
            <a:r>
              <a:rPr lang="hu-HU" sz="3600" b="1" dirty="0"/>
              <a:t>Benyújtáshoz szükséges alapfeltételek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04EC5F-9A5E-73F5-7D41-79AE5611E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Kedvezményezetti Nyilvántartási Rendszerbe (KNYR) történő regisztráció, ehhez alapfeltétel </a:t>
            </a:r>
            <a:r>
              <a:rPr lang="hu-HU" b="1" dirty="0"/>
              <a:t>Ügyfélkapu+ vagy DÁP</a:t>
            </a:r>
          </a:p>
          <a:p>
            <a:r>
              <a:rPr lang="hu-HU" dirty="0"/>
              <a:t>A pályázatokat </a:t>
            </a:r>
            <a:r>
              <a:rPr lang="hu-HU" b="1" dirty="0"/>
              <a:t>meghatalmazás útján </a:t>
            </a:r>
            <a:r>
              <a:rPr lang="hu-HU" dirty="0"/>
              <a:t>is lehet benyújtani(pl. pályázatíró segítségével), ez esetben a meghatalmazást rögzíteni szükséges az MÁK ügyfélnyilvántartási rendszerében. </a:t>
            </a:r>
          </a:p>
          <a:p>
            <a:r>
              <a:rPr lang="hu-HU" u="sng" dirty="0"/>
              <a:t>KNYR regisztráció igénylése:</a:t>
            </a:r>
          </a:p>
          <a:p>
            <a:pPr lvl="1"/>
            <a:r>
              <a:rPr lang="hu-HU" dirty="0"/>
              <a:t>Személyesen a lakóhely szerint illetékes Vas Megyei Kormányhivatal Agrárvidékfejlesztési Osztályánál</a:t>
            </a:r>
          </a:p>
          <a:p>
            <a:pPr lvl="1"/>
            <a:r>
              <a:rPr lang="hu-HU" dirty="0"/>
              <a:t>Elektronikusan a </a:t>
            </a:r>
            <a:r>
              <a:rPr lang="hu-HU" dirty="0">
                <a:hlinkClick r:id="rId2"/>
              </a:rPr>
              <a:t>www.mvh.allamkincstar.gov.hu</a:t>
            </a:r>
            <a:r>
              <a:rPr lang="hu-HU" dirty="0"/>
              <a:t> oldalon Elektronikus ügyintézés felületén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78D695-43A9-065F-9AA6-E514CCD9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6A1C7BFD-4E90-00ED-DEFC-095725B90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6477B3-34D7-4ECA-5E29-BC930172A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Kedvezményezetti Nyilvántartási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AB9B6A-462F-8483-EF3D-16D49250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684"/>
            <a:ext cx="10515600" cy="52611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Kérelem igényléséhez szükséges formanyomtatványok elérhetőek a </a:t>
            </a:r>
            <a:r>
              <a:rPr lang="hu-H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</a:t>
            </a:r>
            <a:r>
              <a:rPr lang="hu-HU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w.mvh.allamkincstar.gov.hu</a:t>
            </a:r>
            <a:r>
              <a:rPr lang="hu-HU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oldalon!</a:t>
            </a:r>
            <a:endParaRPr lang="hu-HU" sz="2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1 ) </a:t>
            </a:r>
            <a:r>
              <a:rPr lang="hu-HU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Természetes személyeknek (őstermelők és egyéni vállalkozók is) </a:t>
            </a: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G1010 adatlap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2 )  </a:t>
            </a:r>
            <a:r>
              <a:rPr lang="hu-HU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természetes személyeknek</a:t>
            </a:r>
            <a:r>
              <a:rPr lang="hu-HU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G1020 adatlap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Kiegészítő betétlapok:        G1001 képviselet bejelentésére, G1002 telephely, fióktelep bejelentésére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		G1003 külföldi azonosító adatok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Fizetési számla bejelentése – csatolni kell az </a:t>
            </a:r>
            <a:r>
              <a:rPr lang="hu-HU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ügyfél saját nevére szóló, két hónapnál nem régebbi </a:t>
            </a: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kivonat másolatot, számlaszerződés másolatát, vagy a pénzintézet nyilatkozatát az ügyfél azonosító adataival és a számlaszámával.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Kérelmet a beérkezéstől számított 21 napon belül bírálja el a kormányhivatal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3 ) Meghatalmazott bejelentése</a:t>
            </a:r>
            <a:endParaRPr lang="hu-H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G1040 jelszó iránti kérelem benyújtása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G1050 Állandó meghatalmazás</a:t>
            </a:r>
          </a:p>
          <a:p>
            <a:endParaRPr lang="hu-H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9C07B0-906D-25CF-E857-3CFDB103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5ADC9BFB-BE84-D534-68A8-9497F83E5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71" y="219759"/>
            <a:ext cx="2144285" cy="6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40001F-17C1-CF95-8053-AA518F98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Fontos!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B4EEA4-DE96-55BA-072A-663B9E80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/>
              <a:t>A pályázónak </a:t>
            </a:r>
            <a:r>
              <a:rPr lang="hu-HU" b="1" dirty="0">
                <a:solidFill>
                  <a:srgbClr val="FF0000"/>
                </a:solidFill>
              </a:rPr>
              <a:t>előzetesen egyeztetni kell </a:t>
            </a:r>
            <a:r>
              <a:rPr lang="hu-HU" dirty="0"/>
              <a:t>az Egyesület Munkaszervezetével projektötletéről, amely során a Munkaszervezet megvizsgálja a benyújtásra kerülő pályázat tartalmát, illeszkedését a felhívásban foglaltakhoz, támogathatóságát. </a:t>
            </a:r>
            <a:r>
              <a:rPr lang="hu-HU" b="1" dirty="0">
                <a:solidFill>
                  <a:srgbClr val="FF0000"/>
                </a:solidFill>
              </a:rPr>
              <a:t>Ez alapján kerül kiállításra a LEADER HACS igazolás, ami a felhívás nem </a:t>
            </a:r>
            <a:r>
              <a:rPr lang="hu-HU" b="1" dirty="0" err="1">
                <a:solidFill>
                  <a:srgbClr val="FF0000"/>
                </a:solidFill>
              </a:rPr>
              <a:t>hiánypótoltatható</a:t>
            </a:r>
            <a:r>
              <a:rPr lang="hu-HU" b="1" dirty="0">
                <a:solidFill>
                  <a:srgbClr val="FF0000"/>
                </a:solidFill>
              </a:rPr>
              <a:t> melléklete!</a:t>
            </a:r>
          </a:p>
          <a:p>
            <a:pPr algn="just"/>
            <a:endParaRPr lang="hu-HU" b="1" dirty="0">
              <a:solidFill>
                <a:srgbClr val="FF0000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Értékelési szempont a LEADER HACS </a:t>
            </a:r>
            <a:r>
              <a:rPr lang="hu-HU" b="1" dirty="0" err="1">
                <a:solidFill>
                  <a:srgbClr val="FF0000"/>
                </a:solidFill>
              </a:rPr>
              <a:t>tájékozató</a:t>
            </a:r>
            <a:r>
              <a:rPr lang="hu-HU" b="1" dirty="0">
                <a:solidFill>
                  <a:srgbClr val="FF0000"/>
                </a:solidFill>
              </a:rPr>
              <a:t> fórumon való részvétel.</a:t>
            </a:r>
            <a:r>
              <a:rPr lang="hu-HU" dirty="0"/>
              <a:t> Nem kötelező részt venni fórumon, azonban ennek elmulasztása 15 pont elvesztésével jár.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F41FEF-298C-F212-6105-63E52F48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35132A70-19DE-B5EB-45DB-74E87126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284A8-2283-7386-4509-C5F4DB3C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Tájékoztató fórumok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93AD5D-8A11-7D10-D37E-FDAF6529C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dirty="0"/>
              <a:t>2025. február 5.   Őriszentpéter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2025. február 12.  Csörötnek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2025. február 19.  Őriszentpéter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2025. március 5.  Szentgotthárd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/>
              <a:t>Az egyesület honlapján is megtalálhatóak!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6D5F12-70CE-837B-C0F0-7ADA3DAE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154EAAEC-7490-1182-900F-B9548FD87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A5E75-79B4-EAF6-A5C4-EA4F5014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683"/>
            <a:ext cx="10515600" cy="55900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Elérhetőségek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96786-E39D-52A5-B643-B87849C8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5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u="sng" dirty="0"/>
              <a:t>Őrség Határok Nélkül Egyesület Munkaszervezete</a:t>
            </a:r>
          </a:p>
          <a:p>
            <a:pPr marL="0" indent="0" algn="ctr">
              <a:buNone/>
            </a:pPr>
            <a:r>
              <a:rPr lang="hu-HU" dirty="0"/>
              <a:t>    9941 Őriszentpéter, Városszer 106. </a:t>
            </a:r>
          </a:p>
          <a:p>
            <a:pPr marL="0" indent="0" algn="ctr">
              <a:buNone/>
            </a:pPr>
            <a:r>
              <a:rPr lang="hu-HU" sz="2400" i="1" dirty="0"/>
              <a:t>(Közös Önkormányzati Hivatal földszint, Kormányhivatal mellett)</a:t>
            </a:r>
          </a:p>
          <a:p>
            <a:pPr marL="0" indent="0" algn="ctr">
              <a:buNone/>
            </a:pPr>
            <a:r>
              <a:rPr lang="hu-HU" dirty="0"/>
              <a:t>    Tel.: +36 30/730-4394</a:t>
            </a:r>
          </a:p>
          <a:p>
            <a:pPr marL="0" indent="0" algn="ctr">
              <a:buNone/>
            </a:pPr>
            <a:r>
              <a:rPr lang="hu-HU" dirty="0"/>
              <a:t>    Email: </a:t>
            </a:r>
            <a:r>
              <a:rPr lang="hu-HU" dirty="0">
                <a:hlinkClick r:id="rId2"/>
              </a:rPr>
              <a:t>info@orsegleader.hu</a:t>
            </a:r>
            <a:r>
              <a:rPr lang="hu-HU" dirty="0"/>
              <a:t>, Web: </a:t>
            </a:r>
            <a:r>
              <a:rPr lang="hu-HU" dirty="0">
                <a:hlinkClick r:id="rId3"/>
              </a:rPr>
              <a:t>www.orsegleader.hu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u="sng" dirty="0"/>
              <a:t>Személyes ügyfélfogadás:</a:t>
            </a:r>
          </a:p>
          <a:p>
            <a:pPr marL="0" indent="0" algn="ctr">
              <a:buNone/>
            </a:pPr>
            <a:r>
              <a:rPr lang="hu-HU" dirty="0"/>
              <a:t>Hétfő-szerda-péntek: 8 órától 12 óráig</a:t>
            </a:r>
          </a:p>
          <a:p>
            <a:pPr marL="0" indent="0" algn="ctr">
              <a:buNone/>
            </a:pPr>
            <a:r>
              <a:rPr lang="hu-HU" dirty="0"/>
              <a:t>Kedd-csütörtök: 13 órától 16 óráig</a:t>
            </a:r>
          </a:p>
          <a:p>
            <a:pPr marL="0" indent="0" algn="ctr">
              <a:buNone/>
            </a:pPr>
            <a:r>
              <a:rPr lang="hu-HU" sz="2400" b="1" i="1" dirty="0"/>
              <a:t>Kérünk mindenkit a személyes ügyfélfogadás időpontjainak betartására!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283CDF-DB81-BFB1-8498-C7CDB6EA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83313FD6-E825-B83C-D66D-0AD62838D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4FE88DB-EC45-4827-A5C4-74E1087C4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97" y="3864841"/>
            <a:ext cx="10640754" cy="775845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solidFill>
                  <a:schemeClr val="tx2"/>
                </a:solidFill>
              </a:rPr>
              <a:t>Köszönöm a figyelmet!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AE9E1131-E56B-33C9-CEE6-28E86334A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96" y="1066943"/>
            <a:ext cx="9163757" cy="276134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7CB00A3A-5CF7-694C-D2F5-29F9F503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80F7C2-C44C-A910-677C-44ADF0BE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52550"/>
            <a:ext cx="9048750" cy="338138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/>
              <a:t>Pályázati lehetőségek az Őrség Határok </a:t>
            </a:r>
            <a:r>
              <a:rPr lang="hu-HU" sz="3200" b="1" dirty="0" smtClean="0"/>
              <a:t>Nélkül LEADER HACS-</a:t>
            </a:r>
            <a:r>
              <a:rPr lang="hu-HU" sz="3200" b="1" dirty="0" err="1" smtClean="0"/>
              <a:t>nál</a:t>
            </a:r>
            <a:r>
              <a:rPr lang="hu-HU" sz="3200" b="1" dirty="0" smtClean="0"/>
              <a:t> </a:t>
            </a:r>
            <a:r>
              <a:rPr lang="hu-HU" sz="3200" b="1" dirty="0"/>
              <a:t/>
            </a:r>
            <a:br>
              <a:rPr lang="hu-HU" sz="3200" b="1" dirty="0"/>
            </a:br>
            <a:endParaRPr lang="hu-HU" sz="32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C9258-9C12-1505-01BE-2B5C28AF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74" y="1892265"/>
            <a:ext cx="10515600" cy="461045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3 pályázati lehetőség kerül meghirdetésre 2023-2027 között szakaszosan, eltolva:</a:t>
            </a:r>
          </a:p>
          <a:p>
            <a:pPr lvl="1"/>
            <a:r>
              <a:rPr lang="hu-HU" b="1" dirty="0"/>
              <a:t>HELYI GAZDASÁGFEJLESZTÉS (megjelent)</a:t>
            </a:r>
          </a:p>
          <a:p>
            <a:pPr lvl="2"/>
            <a:r>
              <a:rPr lang="hu-HU" dirty="0"/>
              <a:t>Helyi termelők, </a:t>
            </a:r>
            <a:r>
              <a:rPr lang="hu-HU" dirty="0" err="1"/>
              <a:t>mikro</a:t>
            </a:r>
            <a:r>
              <a:rPr lang="hu-HU" dirty="0"/>
              <a:t>- és kisvállalkozások, magánszemélyek számára</a:t>
            </a:r>
          </a:p>
          <a:p>
            <a:pPr marL="914400" lvl="2" indent="0">
              <a:buNone/>
            </a:pPr>
            <a:endParaRPr lang="hu-HU" dirty="0"/>
          </a:p>
          <a:p>
            <a:pPr lvl="1"/>
            <a:r>
              <a:rPr lang="hu-HU" b="1" dirty="0"/>
              <a:t>TURISZTIKAI CÉLÚ FEJLESZTÉSEK (törvényességi ellenőrzés alatt áll)</a:t>
            </a:r>
          </a:p>
          <a:p>
            <a:pPr lvl="2"/>
            <a:r>
              <a:rPr lang="hu-HU" dirty="0"/>
              <a:t>Turisztikai szállásadók, szolgáltatók számára</a:t>
            </a:r>
          </a:p>
          <a:p>
            <a:pPr lvl="2"/>
            <a:endParaRPr lang="hu-HU" dirty="0"/>
          </a:p>
          <a:p>
            <a:pPr lvl="1"/>
            <a:r>
              <a:rPr lang="hu-HU" b="1" dirty="0"/>
              <a:t>KÖZÖSSÉGI CÉLÚ FEJLESZTÉSEK (törvényességi ellenőrzés alatt áll)</a:t>
            </a:r>
          </a:p>
          <a:p>
            <a:pPr lvl="2"/>
            <a:r>
              <a:rPr lang="hu-HU" dirty="0"/>
              <a:t>Önkormányzatok, civil szervezetek, egyházak számára</a:t>
            </a:r>
          </a:p>
          <a:p>
            <a:pPr lvl="2"/>
            <a:endParaRPr lang="hu-HU" dirty="0"/>
          </a:p>
          <a:p>
            <a:pPr marL="914400" lvl="2" indent="0" algn="ctr">
              <a:buNone/>
            </a:pPr>
            <a:r>
              <a:rPr lang="hu-HU" u="sng" dirty="0"/>
              <a:t>VALAMENNYI LEADER PÁLYÁZAT LEGKÉSŐBBI  MEGJELENÉSI HATÁRIDEJE:</a:t>
            </a:r>
          </a:p>
          <a:p>
            <a:pPr marL="914400" lvl="2" indent="0" algn="ctr">
              <a:buNone/>
            </a:pPr>
            <a:r>
              <a:rPr lang="hu-HU" u="sng" dirty="0"/>
              <a:t>2025. JÚNIUS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4036B4-3B5F-6E7D-0BFF-31F29A495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9BB85C0E-18AC-B137-6585-13682C641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8" y="170556"/>
            <a:ext cx="2640567" cy="795691"/>
          </a:xfrm>
        </p:spPr>
      </p:pic>
      <p:pic>
        <p:nvPicPr>
          <p:cNvPr id="6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2DF02018-4311-BEE7-32EF-D955E0C0A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07" y="170555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3D8F0D-7C42-B5EA-9711-29F8EEC1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887"/>
            <a:ext cx="10515600" cy="783801"/>
          </a:xfrm>
        </p:spPr>
        <p:txBody>
          <a:bodyPr/>
          <a:lstStyle/>
          <a:p>
            <a:pPr algn="ctr"/>
            <a:r>
              <a:rPr lang="hu-HU" b="1" dirty="0"/>
              <a:t>HELYI GAZDASÁGFEJLESZTÉS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6095D7-50D5-7D01-F6F3-6A14AEF4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u="sng" dirty="0"/>
              <a:t>Felhívás célja, önállóan támogatható </a:t>
            </a:r>
            <a:r>
              <a:rPr lang="hu-HU" b="1" u="sng" dirty="0" smtClean="0"/>
              <a:t>tevékenységei: </a:t>
            </a:r>
            <a:endParaRPr lang="hu-HU" b="1" u="sng" dirty="0"/>
          </a:p>
          <a:p>
            <a:pPr marL="0" indent="0">
              <a:buNone/>
            </a:pPr>
            <a:endParaRPr lang="hu-HU" b="1" u="sng" dirty="0"/>
          </a:p>
          <a:p>
            <a:pPr lvl="1"/>
            <a:r>
              <a:rPr lang="hu-HU" u="sng" dirty="0"/>
              <a:t>Helyi termék előállítás </a:t>
            </a:r>
            <a:r>
              <a:rPr lang="hu-HU" dirty="0"/>
              <a:t>indításához, új helyi termék előállításához, illetve meglévő helyi termék fejlesztéséhez és/vagy értékesítéséhez,</a:t>
            </a:r>
          </a:p>
          <a:p>
            <a:pPr marL="457200" lvl="1" indent="0">
              <a:buNone/>
            </a:pPr>
            <a:r>
              <a:rPr lang="hu-HU" dirty="0" smtClean="0"/>
              <a:t>    </a:t>
            </a:r>
            <a:endParaRPr lang="hu-HU" dirty="0"/>
          </a:p>
          <a:p>
            <a:pPr lvl="1"/>
            <a:r>
              <a:rPr lang="hu-HU" u="sng" dirty="0" smtClean="0"/>
              <a:t>Mikro- </a:t>
            </a:r>
            <a:r>
              <a:rPr lang="hu-HU" u="sng" dirty="0"/>
              <a:t>és kisvállalkozások </a:t>
            </a:r>
            <a:r>
              <a:rPr lang="hu-HU" u="sng" dirty="0" smtClean="0"/>
              <a:t>tevékenységének </a:t>
            </a:r>
            <a:r>
              <a:rPr lang="hu-HU" dirty="0" smtClean="0"/>
              <a:t>elindításához</a:t>
            </a:r>
            <a:r>
              <a:rPr lang="hu-HU" dirty="0"/>
              <a:t>, </a:t>
            </a:r>
            <a:r>
              <a:rPr lang="hu-HU" dirty="0" smtClean="0"/>
              <a:t>fejlesztéséhez kapcsolódó </a:t>
            </a:r>
            <a:r>
              <a:rPr lang="hu-HU" dirty="0"/>
              <a:t>eszközök, berendezések, gépek beszerzésének támogatása.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B2DFA5-00C9-7680-F777-5A231BD7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5028EF68-043B-17F6-9169-5F9D35CD6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7" y="208579"/>
            <a:ext cx="2640567" cy="795691"/>
          </a:xfrm>
        </p:spPr>
      </p:pic>
    </p:spTree>
    <p:extLst>
      <p:ext uri="{BB962C8B-B14F-4D97-AF65-F5344CB8AC3E}">
        <p14:creationId xmlns:p14="http://schemas.microsoft.com/office/powerpoint/2010/main" val="15654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5FD4DE-D65F-771A-2796-2446C868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679"/>
            <a:ext cx="10515600" cy="614009"/>
          </a:xfrm>
        </p:spPr>
        <p:txBody>
          <a:bodyPr>
            <a:normAutofit/>
          </a:bodyPr>
          <a:lstStyle/>
          <a:p>
            <a:r>
              <a:rPr lang="hu-HU" sz="3200" b="1" dirty="0"/>
              <a:t>Önállóan </a:t>
            </a:r>
            <a:r>
              <a:rPr lang="hu-HU" sz="3200" b="1" u="sng" dirty="0"/>
              <a:t>nem</a:t>
            </a:r>
            <a:r>
              <a:rPr lang="hu-HU" sz="3200" b="1" dirty="0"/>
              <a:t> támogatható tevékenységek: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21891A-36D0-B463-E123-81D79FA3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Immateriális javak beszerzése</a:t>
            </a:r>
          </a:p>
          <a:p>
            <a:r>
              <a:rPr lang="hu-HU" dirty="0" smtClean="0"/>
              <a:t>Eszközök </a:t>
            </a:r>
            <a:r>
              <a:rPr lang="hu-HU" dirty="0"/>
              <a:t>és/vagy gépek beszerzéséhez kapcsolódó építési tevékenységek</a:t>
            </a:r>
          </a:p>
          <a:p>
            <a:pPr lvl="1"/>
            <a:r>
              <a:rPr lang="hu-HU" i="1" dirty="0"/>
              <a:t>Eszközbeszerzéshez kapcsolódó szerelési, rögzítési tevékenységek támogatása</a:t>
            </a:r>
          </a:p>
          <a:p>
            <a:r>
              <a:rPr lang="hu-HU" dirty="0"/>
              <a:t>Marketing és/vagy kommunikációs tevékenységek támogatása</a:t>
            </a:r>
          </a:p>
          <a:p>
            <a:pPr lvl="1"/>
            <a:r>
              <a:rPr lang="hu-HU" i="1" dirty="0"/>
              <a:t>A Kedvezményezett vállalkozás tevékenységének népszerűsítéséhez, helyi termék előállításhoz kapcsolódó online és nyomtatott eszközök beszerzése</a:t>
            </a:r>
          </a:p>
          <a:p>
            <a:pPr lvl="1"/>
            <a:r>
              <a:rPr lang="hu-HU" i="1" dirty="0" smtClean="0"/>
              <a:t>(maximum 500.000 Ft elszámolható </a:t>
            </a:r>
            <a:r>
              <a:rPr lang="hu-HU" i="1" smtClean="0"/>
              <a:t>költség mértékben)</a:t>
            </a:r>
            <a:endParaRPr lang="hu-HU" i="1" dirty="0"/>
          </a:p>
          <a:p>
            <a:pPr lvl="1"/>
            <a:endParaRPr lang="hu-HU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9D7B80-C80E-CECE-11AE-EB4E25AA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89734843-9F62-AA47-B487-2438B9858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07" y="2809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FB6612-BD3D-D163-4E83-4521CEDC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629"/>
            <a:ext cx="10515600" cy="63305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Nem támogatható tevékenységek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1BB5A3-0969-827E-6860-B966B32C6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Személygépjármű beszerzése</a:t>
            </a:r>
          </a:p>
          <a:p>
            <a:r>
              <a:rPr lang="hu-HU" dirty="0"/>
              <a:t>Élő állat beszerzése</a:t>
            </a:r>
          </a:p>
          <a:p>
            <a:r>
              <a:rPr lang="hu-HU" dirty="0"/>
              <a:t>Használt eszközök beszerzése</a:t>
            </a:r>
          </a:p>
          <a:p>
            <a:r>
              <a:rPr lang="hu-HU" dirty="0"/>
              <a:t>Telekommunikációs eszközök (telefon, tablet) beszerzése</a:t>
            </a:r>
          </a:p>
          <a:p>
            <a:r>
              <a:rPr lang="hu-HU" dirty="0"/>
              <a:t>Föld-, ingatlanvásárlás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</a:rPr>
              <a:t>KÖTELEZŐEN MEGVALÓSÍTANDÓ TEVÉKENYSÉG: </a:t>
            </a:r>
          </a:p>
          <a:p>
            <a:pPr marL="0" indent="0" algn="ctr">
              <a:buNone/>
            </a:pPr>
            <a:r>
              <a:rPr lang="hu-HU" b="1" dirty="0"/>
              <a:t>TÁJÉKOZTATÁS ÉS NYILVÁNOSSÁG (PROJEKT TÁBLA)!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623520-9F21-774C-FD1C-9CA0B52F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576EBDB5-8F34-D181-D2E4-6949C6565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2" y="26193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7ABB43-B02E-5E4C-204D-BB0A411D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75"/>
            <a:ext cx="10515600" cy="55721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Kik pályázhatnak?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D51129-0C56-4160-FE35-80C0A54C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Betéti társaságok</a:t>
            </a:r>
          </a:p>
          <a:p>
            <a:r>
              <a:rPr lang="hu-HU" dirty="0"/>
              <a:t>Egyéni cég</a:t>
            </a:r>
          </a:p>
          <a:p>
            <a:r>
              <a:rPr lang="hu-HU" dirty="0"/>
              <a:t>Egyéni vállalkozó</a:t>
            </a:r>
          </a:p>
          <a:p>
            <a:r>
              <a:rPr lang="hu-HU" dirty="0"/>
              <a:t>Adószámmal rendelkező magánszemély</a:t>
            </a:r>
          </a:p>
          <a:p>
            <a:r>
              <a:rPr lang="hu-HU" dirty="0"/>
              <a:t>Korlátolt felelősségű társaság</a:t>
            </a:r>
          </a:p>
          <a:p>
            <a:r>
              <a:rPr lang="hu-HU" dirty="0"/>
              <a:t>Adószámmal nem rendelkező magánszemély</a:t>
            </a:r>
          </a:p>
          <a:p>
            <a:r>
              <a:rPr lang="hu-HU" dirty="0"/>
              <a:t>Mezőgazdasági őstermelő</a:t>
            </a:r>
          </a:p>
          <a:p>
            <a:r>
              <a:rPr lang="hu-HU" dirty="0"/>
              <a:t>Egyéb önálló vállalkozó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CC6C08-8D89-FBEF-59EE-D643A2CF4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FCA63E4D-BFA6-51CD-4C66-F8A9DA02B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2" y="26193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D8293D-7DC7-5CF2-94EC-8FDC9894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879"/>
            <a:ext cx="10515600" cy="664809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Támogatás mértéke, intenzitása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967EB0-1FE4-2AD5-64DA-4400F069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sz="3100" b="1" dirty="0"/>
              <a:t>Rendelkezésre álló keretösszeg:       </a:t>
            </a:r>
            <a:r>
              <a:rPr lang="hu-HU" sz="3100" b="1" dirty="0" smtClean="0"/>
              <a:t>˛        90 </a:t>
            </a:r>
            <a:r>
              <a:rPr lang="hu-HU" sz="3100" b="1" dirty="0"/>
              <a:t>millió Ft</a:t>
            </a:r>
          </a:p>
          <a:p>
            <a:endParaRPr lang="hu-HU" sz="3100" dirty="0"/>
          </a:p>
          <a:p>
            <a:r>
              <a:rPr lang="hu-HU" sz="3100" dirty="0"/>
              <a:t>Minimális támogatási összeg:                    1 millió Ft</a:t>
            </a:r>
          </a:p>
          <a:p>
            <a:r>
              <a:rPr lang="hu-HU" sz="3100" dirty="0"/>
              <a:t>Maximális támogatási összeg:                   </a:t>
            </a:r>
            <a:r>
              <a:rPr lang="hu-HU" sz="3100" dirty="0" smtClean="0"/>
              <a:t> 8 </a:t>
            </a:r>
            <a:r>
              <a:rPr lang="hu-HU" sz="3100" dirty="0"/>
              <a:t>millió Ft</a:t>
            </a:r>
          </a:p>
          <a:p>
            <a:endParaRPr lang="hu-HU" sz="3100" dirty="0"/>
          </a:p>
          <a:p>
            <a:r>
              <a:rPr lang="hu-HU" sz="3100" b="1" dirty="0"/>
              <a:t>Támogatási intenzitás: 65 %</a:t>
            </a:r>
          </a:p>
          <a:p>
            <a:endParaRPr lang="hu-HU" sz="3100" dirty="0"/>
          </a:p>
          <a:p>
            <a:pPr marL="0" indent="0" algn="ctr">
              <a:buNone/>
            </a:pPr>
            <a:r>
              <a:rPr lang="hu-HU" sz="3100" dirty="0"/>
              <a:t>Támogatás formája: </a:t>
            </a:r>
            <a:r>
              <a:rPr lang="hu-HU" sz="3100" b="1" dirty="0" err="1"/>
              <a:t>utófinanszírozású</a:t>
            </a:r>
            <a:endParaRPr lang="hu-HU" sz="3100" b="1" dirty="0"/>
          </a:p>
          <a:p>
            <a:pPr marL="0" indent="0" algn="ctr">
              <a:buNone/>
            </a:pPr>
            <a:endParaRPr lang="hu-HU" sz="3100" b="1" dirty="0"/>
          </a:p>
          <a:p>
            <a:r>
              <a:rPr lang="hu-HU" sz="3100" dirty="0"/>
              <a:t>Előleg igénylésére nincs lehetőség</a:t>
            </a:r>
            <a:r>
              <a:rPr lang="hu-HU" dirty="0"/>
              <a:t>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277BAE-45BE-48E8-CC23-CAAC5839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3566CE32-DD9B-921D-AD0F-EF1BBE53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57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8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8D1F4C-6BC5-E6DA-2B84-8C617903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Megvalósítás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034056-0872-730B-8917-BC7F0D492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b="1" dirty="0"/>
          </a:p>
          <a:p>
            <a:r>
              <a:rPr lang="hu-HU" b="1" dirty="0"/>
              <a:t>A megvalósítási határidő: </a:t>
            </a:r>
          </a:p>
          <a:p>
            <a:pPr marL="0" indent="0">
              <a:buNone/>
            </a:pPr>
            <a:r>
              <a:rPr lang="hu-HU" dirty="0" smtClean="0"/>
              <a:t>18 </a:t>
            </a:r>
            <a:r>
              <a:rPr lang="hu-HU" dirty="0"/>
              <a:t>hónap a Támogatói okirat kézhezvételét követően 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A projekt a támogatási kérelem benyújtását követő napon saját felelősségre megkezdhető!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E4FA8F-724E-C8F6-61C0-5EDAD9385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101876"/>
            <a:ext cx="1714500" cy="80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4" descr="A képen szöveg, Betűtípus, embléma, Grafika látható&#10;&#10;Automatikusan generált leírás">
            <a:extLst>
              <a:ext uri="{FF2B5EF4-FFF2-40B4-BE49-F238E27FC236}">
                <a16:creationId xmlns:a16="http://schemas.microsoft.com/office/drawing/2014/main" id="{64B95B2B-D5A6-91B5-C6F4-F7AA1F3B2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64" y="230188"/>
            <a:ext cx="2640567" cy="7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9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1149</Words>
  <Application>Microsoft Office PowerPoint</Application>
  <PresentationFormat>Szélesvásznú</PresentationFormat>
  <Paragraphs>178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Office-téma</vt:lpstr>
      <vt:lpstr>LEADER pályázati lehetőségek 2023-2027 Őrség Határok Nélkül LEADER HACS</vt:lpstr>
      <vt:lpstr>PowerPoint-bemutató</vt:lpstr>
      <vt:lpstr>Pályázati lehetőségek az Őrség Határok Nélkül LEADER HACS-nál  </vt:lpstr>
      <vt:lpstr>HELYI GAZDASÁGFEJLESZTÉS</vt:lpstr>
      <vt:lpstr>Önállóan nem támogatható tevékenységek:</vt:lpstr>
      <vt:lpstr>Nem támogatható tevékenységek</vt:lpstr>
      <vt:lpstr>Kik pályázhatnak?</vt:lpstr>
      <vt:lpstr>Támogatás mértéke, intenzitása</vt:lpstr>
      <vt:lpstr>Megvalósítás</vt:lpstr>
      <vt:lpstr>Főbb műszaki elvásárok</vt:lpstr>
      <vt:lpstr>Bírálat, értékelési szempontok</vt:lpstr>
      <vt:lpstr>LEADER HOZZÁADOTT ÉRTÉK</vt:lpstr>
      <vt:lpstr>Csatolandó mellékletek köre</vt:lpstr>
      <vt:lpstr>Benyújtási határidők</vt:lpstr>
      <vt:lpstr>Jogszabályi környezet</vt:lpstr>
      <vt:lpstr>Információk</vt:lpstr>
      <vt:lpstr>Információk</vt:lpstr>
      <vt:lpstr>Információk</vt:lpstr>
      <vt:lpstr>Benyújtó felület</vt:lpstr>
      <vt:lpstr>Benyújtáshoz szükséges alapfeltételek</vt:lpstr>
      <vt:lpstr>Kedvezményezetti Nyilvántartási Rendszer</vt:lpstr>
      <vt:lpstr>Fontos!</vt:lpstr>
      <vt:lpstr>Tájékoztató fórumok</vt:lpstr>
      <vt:lpstr>Elérhetőségek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 pályázati lehetőségek 2023-2027 Őrség Határok Nélkül LEADER HACS</dc:title>
  <dc:creator>Őrség Határok Nélkül Egyesület</dc:creator>
  <cp:lastModifiedBy>Őri KOH</cp:lastModifiedBy>
  <cp:revision>21</cp:revision>
  <dcterms:created xsi:type="dcterms:W3CDTF">2025-01-14T07:48:20Z</dcterms:created>
  <dcterms:modified xsi:type="dcterms:W3CDTF">2025-02-05T12:45:37Z</dcterms:modified>
</cp:coreProperties>
</file>